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271AC6-A7BE-B036-7E6D-D7802A784D5F}" name="rood Peng" initials="rP" userId="3b023e75cc47322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6" d="100"/>
          <a:sy n="116" d="100"/>
        </p:scale>
        <p:origin x="82" y="408"/>
      </p:cViewPr>
      <p:guideLst>
        <p:guide orient="horz" pos="2160"/>
        <p:guide pos="385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microsoft.com/office/2018/10/relationships/authors" Targe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lstStyle/>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lstStyle/>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600" b="1">
                <a:solidFill>
                  <a:schemeClr val="tx1">
                    <a:lumMod val="75000"/>
                    <a:lumOff val="25000"/>
                  </a:schemeClr>
                </a:solidFill>
                <a:latin typeface="黑体" panose="02010609060101010101" charset="-122"/>
                <a:ea typeface="黑体" panose="02010609060101010101" charset="-122"/>
              </a:rPr>
              <a:t>生物学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387985"/>
            <a:ext cx="489902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3.3.2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染色体变异</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678045" y="5670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70305" y="1419860"/>
            <a:ext cx="505777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一、染色体变异的概念</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2203450"/>
            <a:ext cx="11170920" cy="687070"/>
          </a:xfrm>
          <a:prstGeom prst="rect">
            <a:avLst/>
          </a:prstGeom>
          <a:noFill/>
        </p:spPr>
        <p:txBody>
          <a:bodyPr wrap="square" rtlCol="0">
            <a:noAutofit/>
          </a:bodyPr>
          <a:lstStyle/>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生物体的体细胞或生殖细胞内染色体数目或结构的变化。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70305" y="2977515"/>
            <a:ext cx="505777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二、染色体数目的变异</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2760" y="3782695"/>
            <a:ext cx="11170920" cy="2882900"/>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（一）类型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个别染色体的增加或减少。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以一套完整的非同源染色体为基数成倍地增加或成套地减少。</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（二）染色体组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细胞中每套非同源染色体称为一个染色体组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每个染色体组包括了形态和功能不同的非同源染色体。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92760" y="453390"/>
            <a:ext cx="11170920" cy="560070"/>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（三）二倍体、多倍体和单倍体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rcRect b="3088"/>
          <a:stretch>
            <a:fillRect/>
          </a:stretch>
        </p:blipFill>
        <p:spPr>
          <a:xfrm>
            <a:off x="476240" y="1137381"/>
            <a:ext cx="11042650" cy="1454785"/>
          </a:xfrm>
          <a:prstGeom prst="rect">
            <a:avLst/>
          </a:prstGeom>
        </p:spPr>
      </p:pic>
      <p:pic>
        <p:nvPicPr>
          <p:cNvPr id="6" name="图片 5"/>
          <p:cNvPicPr>
            <a:picLocks noChangeAspect="1"/>
          </p:cNvPicPr>
          <p:nvPr/>
        </p:nvPicPr>
        <p:blipFill>
          <a:blip r:embed="rId2"/>
          <a:srcRect t="16734"/>
          <a:stretch>
            <a:fillRect/>
          </a:stretch>
        </p:blipFill>
        <p:spPr>
          <a:xfrm>
            <a:off x="492761" y="2547566"/>
            <a:ext cx="11026130" cy="3001288"/>
          </a:xfrm>
          <a:prstGeom prst="rect">
            <a:avLst/>
          </a:prstGeom>
        </p:spPr>
      </p:pic>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92760" y="742950"/>
            <a:ext cx="11170920" cy="537146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（四）人工诱导多倍体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低温处理、用秋水仙素诱发等。其中用秋水仙素来处理萌发的种子或幼苗是目前最常用且最有效的方法。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原理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当低温或秋水仙素作用于正在分裂的细胞时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能够抑制纺锤体的形成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导致染色体不能移向细胞的两极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从而引起细胞内染色体数目加倍。</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染色体数目加倍的细胞继续进行有丝分裂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就可能发育成多倍体植株。</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92760" y="742950"/>
            <a:ext cx="11170920" cy="537146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（五）利用单倍体植株培育新品种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主要步骤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采用花药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或花粉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离体培养的方法来获得单倍体植株。</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人工诱导使单倍体植株的染色体数目加倍恢复到正常植株的染色体数目。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优点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能明显缩短育种年限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得到的植株能够正常生殖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每对染色体上成对的基因都是纯合的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自交的后代不会发生性状分离。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050925" y="412750"/>
            <a:ext cx="48780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三、染色体结构的变异</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0045" y="1283970"/>
            <a:ext cx="11504930" cy="61150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（一）类型与实例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969010" y="2219960"/>
          <a:ext cx="10549890" cy="3977640"/>
        </p:xfrm>
        <a:graphic>
          <a:graphicData uri="http://schemas.openxmlformats.org/drawingml/2006/table">
            <a:tbl>
              <a:tblPr/>
              <a:tblGrid>
                <a:gridCol w="1657350"/>
                <a:gridCol w="4441825"/>
                <a:gridCol w="4450715"/>
              </a:tblGrid>
              <a:tr h="506730">
                <a:tc>
                  <a:txBody>
                    <a:bodyPr/>
                    <a:lstStyle/>
                    <a:p>
                      <a:pPr marL="34226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类型</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131570"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特点</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140460"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实例</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967740">
                <a:tc>
                  <a:txBody>
                    <a:bodyPr/>
                    <a:lstStyle/>
                    <a:p>
                      <a:pPr marL="33718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缺失</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染色体的某一片段缺失引起变异</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2390" indent="0" algn="l" eaLnBrk="0" fontAlgn="base">
                        <a:spcBef>
                          <a:spcPts val="9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果蝇缺刻翅的形成</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猫叫综合征</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31520">
                <a:tc>
                  <a:txBody>
                    <a:bodyPr/>
                    <a:lstStyle/>
                    <a:p>
                      <a:pPr marL="335915"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增加</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染色体中增加某一片段引起变异</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果蝇棒状眼的形成</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040130">
                <a:tc>
                  <a:txBody>
                    <a:bodyPr/>
                    <a:lstStyle/>
                    <a:p>
                      <a:pPr marL="33718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移接</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9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染色体的某一片段移接到另一条非同源染色体上引起变异</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果蝇花斑眼的形成</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31520">
                <a:tc>
                  <a:txBody>
                    <a:bodyPr/>
                    <a:lstStyle/>
                    <a:p>
                      <a:pPr marL="336550"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颠倒</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68580"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染色体的某一片段位置颠倒引起变异</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025"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果蝇卷翅的形成</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639445" y="1183640"/>
            <a:ext cx="11095990" cy="28460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（二）结果与影响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使排列在染色体上的基因数目或排列顺序发生改变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导致性状变异。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大多数染色体结构变异对生物体是不利的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有的甚至会导致生物体死亡。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857250" y="294005"/>
            <a:ext cx="8757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四、低温诱导植物细胞染色体数目的变化</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0045" y="1019175"/>
            <a:ext cx="11504930" cy="561975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（一）原理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用低温处理植物的分生组织细胞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能够抑制纺锤体的形成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以致影响细胞有丝分裂中染色体被拉向两极</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导致细胞不能分裂成两个子细胞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植物细胞的染色体数目发生变化。</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（二）步骤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低温诱导培养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固定</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漂洗</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染色</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制片</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（三）试剂与作用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卡诺氏液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细胞的固定。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体积分数</a:t>
            </a:r>
            <a:r>
              <a:rPr lang="en-US" altLang="zh-CN" sz="2800">
                <a:latin typeface="宋体" panose="02010600030101010101" pitchFamily="2" charset="-122"/>
                <a:ea typeface="宋体" panose="02010600030101010101" pitchFamily="2" charset="-122"/>
                <a:cs typeface="宋体" panose="02010600030101010101" pitchFamily="2" charset="-122"/>
              </a:rPr>
              <a:t>95%</a:t>
            </a:r>
            <a:r>
              <a:rPr lang="zh-CN" altLang="en-US" sz="2800">
                <a:latin typeface="宋体" panose="02010600030101010101" pitchFamily="2" charset="-122"/>
                <a:ea typeface="宋体" panose="02010600030101010101" pitchFamily="2" charset="-122"/>
                <a:cs typeface="宋体" panose="02010600030101010101" pitchFamily="2" charset="-122"/>
              </a:rPr>
              <a:t>乙醇和体积分数</a:t>
            </a:r>
            <a:r>
              <a:rPr lang="en-US" altLang="zh-CN" sz="2800">
                <a:latin typeface="宋体" panose="02010600030101010101" pitchFamily="2" charset="-122"/>
                <a:ea typeface="宋体" panose="02010600030101010101" pitchFamily="2" charset="-122"/>
                <a:cs typeface="宋体" panose="02010600030101010101" pitchFamily="2" charset="-122"/>
              </a:rPr>
              <a:t>15%</a:t>
            </a:r>
            <a:r>
              <a:rPr lang="zh-CN" altLang="en-US" sz="2800">
                <a:latin typeface="宋体" panose="02010600030101010101" pitchFamily="2" charset="-122"/>
                <a:ea typeface="宋体" panose="02010600030101010101" pitchFamily="2" charset="-122"/>
                <a:cs typeface="宋体" panose="02010600030101010101" pitchFamily="2" charset="-122"/>
              </a:rPr>
              <a:t>盐酸</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解离液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使细胞分离开来。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甲紫溶液</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碱性染料</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使染色体染成深色。</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387985"/>
            <a:ext cx="489902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3.3.3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人类遗传病</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678045" y="5670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70305" y="1311275"/>
            <a:ext cx="341947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一、人类遗传病</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92760" y="2091690"/>
            <a:ext cx="11170920" cy="1471295"/>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人类遗传病通常指由遗传物质改变而引起的人类疾病。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（二）类型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784860" y="3646805"/>
          <a:ext cx="10878185" cy="3036570"/>
        </p:xfrm>
        <a:graphic>
          <a:graphicData uri="http://schemas.openxmlformats.org/drawingml/2006/table">
            <a:tbl>
              <a:tblPr/>
              <a:tblGrid>
                <a:gridCol w="3014980"/>
                <a:gridCol w="2947035"/>
                <a:gridCol w="4916170"/>
              </a:tblGrid>
              <a:tr h="400050">
                <a:tc>
                  <a:txBody>
                    <a:bodyPr/>
                    <a:lstStyle/>
                    <a:p>
                      <a:pPr marL="52197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类型</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86169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特点</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22999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实例</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800735">
                <a:tc>
                  <a:txBody>
                    <a:bodyPr/>
                    <a:lstStyle/>
                    <a:p>
                      <a:pPr marL="24955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单基因遗传病</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921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受一对等位基因控制</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175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镰状细胞贫血、白化病、苯丙酮尿症等</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320800">
                <a:tc>
                  <a:txBody>
                    <a:bodyPr/>
                    <a:lstStyle/>
                    <a:p>
                      <a:pPr marL="965200" indent="0" algn="r" eaLnBrk="0" fontAlgn="base">
                        <a:lnSpc>
                          <a:spcPct val="163000"/>
                        </a:lnSpc>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多基因遗传病</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9215" indent="0" algn="l" eaLnBrk="0" fontAlgn="base">
                        <a:spcBef>
                          <a:spcPts val="16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受两对或两对以上等位基因控制。在群体中发病率比较高</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5080" algn="just"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主要包括一些先天性发育异常和一些常见病</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原发性高血压、冠心病、哮喘、青少年型糖尿病等</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14985">
                <a:tc>
                  <a:txBody>
                    <a:bodyPr/>
                    <a:lstStyle/>
                    <a:p>
                      <a:pPr marL="116840" indent="0" algn="l" eaLnBrk="0" fontAlgn="base">
                        <a:spcBef>
                          <a:spcPts val="600"/>
                        </a:spcBef>
                        <a:spcAft>
                          <a:spcPct val="0"/>
                        </a:spcAft>
                      </a:pPr>
                      <a:r>
                        <a:rPr lang="zh-CN" sz="2400">
                          <a:solidFill>
                            <a:srgbClr val="000000"/>
                          </a:solidFill>
                          <a:latin typeface="宋体" panose="02010600030101010101" pitchFamily="2" charset="-122"/>
                          <a:ea typeface="宋体" panose="02010600030101010101" pitchFamily="2" charset="-122"/>
                        </a:rPr>
                        <a:t>染色体异常遗传病</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85090" indent="0" algn="l" eaLnBrk="0" fontAlgn="base">
                        <a:spcBef>
                          <a:spcPts val="600"/>
                        </a:spcBef>
                        <a:spcAft>
                          <a:spcPct val="0"/>
                        </a:spcAft>
                      </a:pPr>
                      <a:r>
                        <a:rPr lang="zh-CN" sz="2400">
                          <a:solidFill>
                            <a:srgbClr val="000000"/>
                          </a:solidFill>
                          <a:latin typeface="宋体" panose="02010600030101010101" pitchFamily="2" charset="-122"/>
                          <a:ea typeface="宋体" panose="02010600030101010101" pitchFamily="2" charset="-122"/>
                        </a:rPr>
                        <a:t>由染色体变异引起</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660"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唐氏综合征</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(21</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三体综合征</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等</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908685" y="443230"/>
            <a:ext cx="8757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二、遗传病的检测和预防</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0045" y="1242695"/>
            <a:ext cx="11504930" cy="13823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（一）检测和预防手段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遗传咨询和产前诊断等。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（二）遗传咨询的内容和步骤</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t="8560"/>
          <a:stretch>
            <a:fillRect/>
          </a:stretch>
        </p:blipFill>
        <p:spPr>
          <a:xfrm>
            <a:off x="906145" y="2824480"/>
            <a:ext cx="10612755" cy="3522980"/>
          </a:xfrm>
          <a:prstGeom prst="rect">
            <a:avLst/>
          </a:prstGeom>
        </p:spPr>
      </p:pic>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621030" y="1037590"/>
            <a:ext cx="10914380" cy="344614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（三）产前诊断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目的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在胎儿出生前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确定胎儿是否患有某种遗传病或先天性疾病。</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手段</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羊水检查、</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超检查、孕妇血细胞检查以及基因检测等。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lstStyle/>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lstStyle/>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生物学课件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lstStyle/>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cstate="print">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2" cstate="print">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lstStyle/>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39545" y="1000760"/>
            <a:ext cx="9265285" cy="1198880"/>
          </a:xfrm>
          <a:prstGeom prst="rect">
            <a:avLst/>
          </a:prstGeom>
          <a:noFill/>
        </p:spPr>
        <p:txBody>
          <a:bodyPr wrap="square" rtlCol="0">
            <a:spAutoFit/>
          </a:bodyPr>
          <a:lstStyle/>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遗传与进化</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370330" y="2797810"/>
            <a:ext cx="9864090" cy="1568450"/>
          </a:xfrm>
          <a:prstGeom prst="rect">
            <a:avLst/>
          </a:prstGeom>
          <a:noFill/>
        </p:spPr>
        <p:txBody>
          <a:bodyPr wrap="square" rtlCol="0">
            <a:spAutoFit/>
          </a:bodyPr>
          <a:lstStyle/>
          <a:p>
            <a:pPr algn="ct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3.</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遗传信息控制生物性状，并代代相传</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834515" y="4876800"/>
            <a:ext cx="8522970"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3.3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生物的变异</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387985"/>
            <a:ext cx="673163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3.3.1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基因突变和基因重组</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77990" y="5670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70305" y="1375410"/>
            <a:ext cx="31127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一、基因突变</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2116455"/>
            <a:ext cx="11170920" cy="449262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（一）基因突变的概念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分子中发生碱基的替换、增添或缺失而引起的基因碱基序列的改变。</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（二）突变基因的遗传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若基因突变发生在配子中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突变的基因将遵循遗传规律传递给后代。若基因突变发生在体细胞中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一般不能遗传。但有些植物的体细胞发生基因突变后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突变的基因可以通过无性生殖遗传。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92760" y="608965"/>
            <a:ext cx="11170920" cy="569214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（三）基因突变的原因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易诱发生物发生基因突变并提高突变频率的三类因素是物理因素、化学因素和生物因素。例如</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紫外线、</a:t>
            </a:r>
            <a:r>
              <a:rPr lang="en-US" altLang="zh-CN" sz="2800">
                <a:latin typeface="Times New Roman" panose="02020603050405020304" charset="0"/>
                <a:ea typeface="宋体" panose="02010600030101010101" pitchFamily="2" charset="-122"/>
                <a:cs typeface="Times New Roman" panose="02020603050405020304" charset="0"/>
              </a:rPr>
              <a:t>X</a:t>
            </a:r>
            <a:r>
              <a:rPr lang="zh-CN" altLang="en-US" sz="2800">
                <a:latin typeface="宋体" panose="02010600030101010101" pitchFamily="2" charset="-122"/>
                <a:ea typeface="宋体" panose="02010600030101010101" pitchFamily="2" charset="-122"/>
                <a:cs typeface="宋体" panose="02010600030101010101" pitchFamily="2" charset="-122"/>
              </a:rPr>
              <a:t>射线及其他辐射能损伤细胞内的</a:t>
            </a:r>
            <a:r>
              <a:rPr lang="en-US" altLang="zh-CN" sz="2800">
                <a:latin typeface="Times New Roman" panose="02020603050405020304" charset="0"/>
                <a:ea typeface="宋体" panose="02010600030101010101" pitchFamily="2" charset="-122"/>
                <a:cs typeface="Times New Roman" panose="02020603050405020304" charset="0"/>
              </a:rPr>
              <a:t>DNA</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亚硝酸盐、碱基类似物等能改变核酸的碱基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某些病毒的遗传物质能影响宿主细胞的</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在没有这些外来因素的影响时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基因突变会由于</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复制时的偶发错误等原因自发产生。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（四）基因突变的特点</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普遍性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随机性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不定向性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自然状态下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突变频率低。</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92760" y="515620"/>
            <a:ext cx="11170920" cy="582676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（五）基因突变的意义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有害突变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对生物体来说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基因突变可能破坏生物体与现有环境的协调关系。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有利突变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有些基因突变对生物体是有利的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如植物的抗病性突变、耐旱性突变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微生物的抗药性突变等。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中性突变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有些基因突变既无害也无益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或不会导致新的性状出现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这种突变是中性的。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基因突变是产生新基因的途径。基因突变是生物变异的根本来源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为生物的进化提供了丰富的原材料。</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92760" y="515620"/>
            <a:ext cx="11170920" cy="16656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（六）基因突变的实例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镰状细胞贫血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168140" y="1845945"/>
            <a:ext cx="5295900" cy="4067175"/>
          </a:xfrm>
          <a:prstGeom prst="rect">
            <a:avLst/>
          </a:prstGeom>
        </p:spPr>
      </p:pic>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18465" y="329565"/>
            <a:ext cx="11446510" cy="614743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细胞的癌变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）原癌基因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原癌基因表达的蛋白质是细胞正常的生长和增殖所必需的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这类基因一旦突变或过量表达而导致相应蛋白质活性过强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就可能引起细胞癌变。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）抑癌基因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抑癌基因表达的蛋白质能抑制细胞的生长和增殖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或者促进细胞凋亡。这类基因一旦发生突变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会导致相应的蛋白质活性减弱或失去活性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也可能因此引起细胞癌变。</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）癌细胞的特征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en-US" sz="2800">
                <a:latin typeface="宋体" panose="02010600030101010101" pitchFamily="2" charset="-122"/>
                <a:ea typeface="宋体" panose="02010600030101010101" pitchFamily="2" charset="-122"/>
                <a:cs typeface="宋体" panose="02010600030101010101" pitchFamily="2" charset="-122"/>
              </a:rPr>
              <a:t>    ①</a:t>
            </a:r>
            <a:r>
              <a:rPr lang="zh-CN" altLang="en-US" sz="2800">
                <a:latin typeface="宋体" panose="02010600030101010101" pitchFamily="2" charset="-122"/>
                <a:ea typeface="宋体" panose="02010600030101010101" pitchFamily="2" charset="-122"/>
                <a:cs typeface="宋体" panose="02010600030101010101" pitchFamily="2" charset="-122"/>
              </a:rPr>
              <a:t>无限增殖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②</a:t>
            </a:r>
            <a:r>
              <a:rPr lang="zh-CN" altLang="en-US" sz="2800">
                <a:latin typeface="宋体" panose="02010600030101010101" pitchFamily="2" charset="-122"/>
                <a:ea typeface="宋体" panose="02010600030101010101" pitchFamily="2" charset="-122"/>
                <a:cs typeface="宋体" panose="02010600030101010101" pitchFamily="2" charset="-122"/>
              </a:rPr>
              <a:t>形态结构发生显著变化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en-US" sz="2800">
                <a:latin typeface="宋体" panose="02010600030101010101" pitchFamily="2" charset="-122"/>
                <a:ea typeface="宋体" panose="02010600030101010101" pitchFamily="2" charset="-122"/>
                <a:cs typeface="宋体" panose="02010600030101010101" pitchFamily="2" charset="-122"/>
              </a:rPr>
              <a:t>③</a:t>
            </a:r>
            <a:r>
              <a:rPr lang="zh-CN" altLang="en-US" sz="2800">
                <a:latin typeface="宋体" panose="02010600030101010101" pitchFamily="2" charset="-122"/>
                <a:ea typeface="宋体" panose="02010600030101010101" pitchFamily="2" charset="-122"/>
                <a:cs typeface="宋体" panose="02010600030101010101" pitchFamily="2" charset="-122"/>
              </a:rPr>
              <a:t>细胞膜上的糖蛋白等物质减少</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细胞之间的黏着性显著降低</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易在体内分散和转移。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55065" y="294005"/>
            <a:ext cx="31127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二、基因重组</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0045" y="1019175"/>
            <a:ext cx="11504930" cy="561975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（一）基因重组的概念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生物体进行有性生殖的过程中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控制不同性状的基因的重新组合。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（二）基因重组的类型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减数第一次分裂后期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非同源染色体上非等位基因的自由组合。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减数第一次分裂的四分体时期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前期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同源染色体上的等位基因随着非姐妹染色单体之间的互换而发生交换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导致染色单体上的基因重组。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（三）基因重组的意义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一般认为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有性生殖过程中的基因重组使产生的配子种类多样化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进而产生基因组合多样化的子代。因此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基因重组是生物变异的来源之一</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对生物的进化具有重要意义。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830*313"/>
  <p:tag name="TABLE_ENDDRAG_RECT" val="77*191*830*313"/>
</p:tagLst>
</file>

<file path=ppt/tags/tag64.xml><?xml version="1.0" encoding="utf-8"?>
<p:tagLst xmlns:p="http://schemas.openxmlformats.org/presentationml/2006/main">
  <p:tag name="TABLE_ENDDRAG_ORIGIN_RECT" val="856*239"/>
  <p:tag name="TABLE_ENDDRAG_RECT" val="61*292*856*239"/>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2701</Words>
  <Application>WPS 演示</Application>
  <PresentationFormat>宽屏</PresentationFormat>
  <Paragraphs>200</Paragraphs>
  <Slides>21</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Wingdings</vt:lpstr>
      <vt:lpstr>微软雅黑</vt:lpstr>
      <vt:lpstr>方正粗黑宋简体</vt:lpstr>
      <vt:lpstr>黑体</vt:lpstr>
      <vt:lpstr>Times New Roman</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user</dc:creator>
  <cp:lastModifiedBy>WPS_1758008074</cp:lastModifiedBy>
  <cp:revision>161</cp:revision>
  <dcterms:created xsi:type="dcterms:W3CDTF">2019-06-19T02:08:00Z</dcterms:created>
  <dcterms:modified xsi:type="dcterms:W3CDTF">2026-03-18T00:57:15Z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3ADB9E26201747A9A7541711A3440196_11</vt:lpwstr>
  </property>
</Properties>
</file>